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6" r:id="rId1"/>
    <p:sldMasterId id="2147483731" r:id="rId2"/>
  </p:sldMasterIdLst>
  <p:notesMasterIdLst>
    <p:notesMasterId r:id="rId10"/>
  </p:notesMasterIdLst>
  <p:handoutMasterIdLst>
    <p:handoutMasterId r:id="rId11"/>
  </p:handoutMasterIdLst>
  <p:sldIdLst>
    <p:sldId id="257" r:id="rId3"/>
    <p:sldId id="311" r:id="rId4"/>
    <p:sldId id="312" r:id="rId5"/>
    <p:sldId id="313" r:id="rId6"/>
    <p:sldId id="314" r:id="rId7"/>
    <p:sldId id="315" r:id="rId8"/>
    <p:sldId id="316" r:id="rId9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an McNamara" initials="DM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557" autoAdjust="0"/>
    <p:restoredTop sz="94660"/>
  </p:normalViewPr>
  <p:slideViewPr>
    <p:cSldViewPr>
      <p:cViewPr varScale="1">
        <p:scale>
          <a:sx n="74" d="100"/>
          <a:sy n="74" d="100"/>
        </p:scale>
        <p:origin x="1782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8" tIns="45719" rIns="91438" bIns="45719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44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939" y="0"/>
            <a:ext cx="303784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8" tIns="45719" rIns="91438" bIns="45719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/>
            </a:lvl1pPr>
          </a:lstStyle>
          <a:p>
            <a:pPr>
              <a:defRPr/>
            </a:pPr>
            <a:fld id="{3C0C7D05-3AC5-4FD9-980B-DF50C16BCF3D}" type="datetimeFigureOut">
              <a:rPr lang="en-US"/>
              <a:pPr>
                <a:defRPr/>
              </a:pPr>
              <a:t>7/15/2015</a:t>
            </a:fld>
            <a:endParaRPr lang="en-US" dirty="0"/>
          </a:p>
        </p:txBody>
      </p:sp>
      <p:sp>
        <p:nvSpPr>
          <p:cNvPr id="144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6"/>
            <a:ext cx="303784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8" tIns="45719" rIns="91438" bIns="45719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44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939" y="8829676"/>
            <a:ext cx="303784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8" tIns="45719" rIns="91438" bIns="45719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/>
            </a:lvl1pPr>
          </a:lstStyle>
          <a:p>
            <a:pPr>
              <a:defRPr/>
            </a:pPr>
            <a:fld id="{AA944EDB-64BB-48A6-8E29-C53419F4950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95277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5138"/>
          </a:xfrm>
          <a:prstGeom prst="rect">
            <a:avLst/>
          </a:prstGeom>
        </p:spPr>
        <p:txBody>
          <a:bodyPr vert="horz" lIns="91438" tIns="45719" rIns="91438" bIns="4571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9" y="0"/>
            <a:ext cx="3037840" cy="465138"/>
          </a:xfrm>
          <a:prstGeom prst="rect">
            <a:avLst/>
          </a:prstGeom>
        </p:spPr>
        <p:txBody>
          <a:bodyPr vert="horz" lIns="91438" tIns="45719" rIns="91438" bIns="45719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749B1BC-4088-4A99-B4DF-612AA00B1ED8}" type="datetimeFigureOut">
              <a:rPr lang="en-US"/>
              <a:pPr>
                <a:defRPr/>
              </a:pPr>
              <a:t>7/15/2015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8" tIns="45719" rIns="91438" bIns="45719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6427"/>
            <a:ext cx="5608320" cy="4183063"/>
          </a:xfrm>
          <a:prstGeom prst="rect">
            <a:avLst/>
          </a:prstGeom>
        </p:spPr>
        <p:txBody>
          <a:bodyPr vert="horz" lIns="91438" tIns="45719" rIns="91438" bIns="45719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6"/>
            <a:ext cx="3037840" cy="465138"/>
          </a:xfrm>
          <a:prstGeom prst="rect">
            <a:avLst/>
          </a:prstGeom>
        </p:spPr>
        <p:txBody>
          <a:bodyPr vert="horz" lIns="91438" tIns="45719" rIns="91438" bIns="4571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9" y="8829676"/>
            <a:ext cx="3037840" cy="465138"/>
          </a:xfrm>
          <a:prstGeom prst="rect">
            <a:avLst/>
          </a:prstGeom>
        </p:spPr>
        <p:txBody>
          <a:bodyPr vert="horz" lIns="91438" tIns="45719" rIns="91438" bIns="45719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4A37596-2F38-40F9-A97C-85A8C582538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66154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F0C164A-6BD3-42EA-9458-1ACBF4CF7B89}" type="slidenum">
              <a:rPr lang="en-US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dirty="0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10262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7411" name="Slide Number Placeholder 3"/>
          <p:cNvSpPr txBox="1">
            <a:spLocks noGrp="1"/>
          </p:cNvSpPr>
          <p:nvPr/>
        </p:nvSpPr>
        <p:spPr bwMode="auto">
          <a:xfrm>
            <a:off x="3970939" y="8829676"/>
            <a:ext cx="3037840" cy="4651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438" tIns="45719" rIns="91438" bIns="45719" anchor="b"/>
          <a:lstStyle/>
          <a:p>
            <a:pPr algn="r">
              <a:defRPr/>
            </a:pPr>
            <a:fld id="{1C79BE3B-A50A-42B0-A039-E57AF2D91AA0}" type="slidenum">
              <a:rPr lang="en-US" sz="1200">
                <a:solidFill>
                  <a:prstClr val="black"/>
                </a:solidFill>
                <a:latin typeface="Calibri"/>
              </a:rPr>
              <a:pPr algn="r">
                <a:defRPr/>
              </a:pPr>
              <a:t>2</a:t>
            </a:fld>
            <a:endParaRPr lang="en-US" sz="12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572253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7411" name="Slide Number Placeholder 3"/>
          <p:cNvSpPr txBox="1">
            <a:spLocks noGrp="1"/>
          </p:cNvSpPr>
          <p:nvPr/>
        </p:nvSpPr>
        <p:spPr bwMode="auto">
          <a:xfrm>
            <a:off x="3970939" y="8829676"/>
            <a:ext cx="3037840" cy="4651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438" tIns="45719" rIns="91438" bIns="45719" anchor="b"/>
          <a:lstStyle/>
          <a:p>
            <a:pPr algn="r">
              <a:defRPr/>
            </a:pPr>
            <a:fld id="{1C79BE3B-A50A-42B0-A039-E57AF2D91AA0}" type="slidenum">
              <a:rPr lang="en-US" sz="1200">
                <a:solidFill>
                  <a:prstClr val="black"/>
                </a:solidFill>
                <a:latin typeface="Calibri"/>
              </a:rPr>
              <a:pPr algn="r">
                <a:defRPr/>
              </a:pPr>
              <a:t>3</a:t>
            </a:fld>
            <a:endParaRPr lang="en-US" sz="12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588966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7411" name="Slide Number Placeholder 3"/>
          <p:cNvSpPr txBox="1">
            <a:spLocks noGrp="1"/>
          </p:cNvSpPr>
          <p:nvPr/>
        </p:nvSpPr>
        <p:spPr bwMode="auto">
          <a:xfrm>
            <a:off x="3970939" y="8829676"/>
            <a:ext cx="3037840" cy="4651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438" tIns="45719" rIns="91438" bIns="45719" anchor="b"/>
          <a:lstStyle/>
          <a:p>
            <a:pPr algn="r">
              <a:defRPr/>
            </a:pPr>
            <a:fld id="{1C79BE3B-A50A-42B0-A039-E57AF2D91AA0}" type="slidenum">
              <a:rPr lang="en-US" sz="1200">
                <a:solidFill>
                  <a:prstClr val="black"/>
                </a:solidFill>
                <a:latin typeface="Calibri"/>
              </a:rPr>
              <a:pPr algn="r">
                <a:defRPr/>
              </a:pPr>
              <a:t>4</a:t>
            </a:fld>
            <a:endParaRPr lang="en-US" sz="12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817227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7411" name="Slide Number Placeholder 3"/>
          <p:cNvSpPr txBox="1">
            <a:spLocks noGrp="1"/>
          </p:cNvSpPr>
          <p:nvPr/>
        </p:nvSpPr>
        <p:spPr bwMode="auto">
          <a:xfrm>
            <a:off x="3970939" y="8829676"/>
            <a:ext cx="3037840" cy="4651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438" tIns="45719" rIns="91438" bIns="45719" anchor="b"/>
          <a:lstStyle/>
          <a:p>
            <a:pPr algn="r">
              <a:defRPr/>
            </a:pPr>
            <a:fld id="{1C79BE3B-A50A-42B0-A039-E57AF2D91AA0}" type="slidenum">
              <a:rPr lang="en-US" sz="1200">
                <a:solidFill>
                  <a:prstClr val="black"/>
                </a:solidFill>
                <a:latin typeface="Calibri"/>
              </a:rPr>
              <a:pPr algn="r">
                <a:defRPr/>
              </a:pPr>
              <a:t>5</a:t>
            </a:fld>
            <a:endParaRPr lang="en-US" sz="12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925345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7411" name="Slide Number Placeholder 3"/>
          <p:cNvSpPr txBox="1">
            <a:spLocks noGrp="1"/>
          </p:cNvSpPr>
          <p:nvPr/>
        </p:nvSpPr>
        <p:spPr bwMode="auto">
          <a:xfrm>
            <a:off x="3970939" y="8829676"/>
            <a:ext cx="3037840" cy="4651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438" tIns="45719" rIns="91438" bIns="45719" anchor="b"/>
          <a:lstStyle/>
          <a:p>
            <a:pPr algn="r">
              <a:defRPr/>
            </a:pPr>
            <a:fld id="{1C79BE3B-A50A-42B0-A039-E57AF2D91AA0}" type="slidenum">
              <a:rPr lang="en-US" sz="1200">
                <a:solidFill>
                  <a:prstClr val="black"/>
                </a:solidFill>
                <a:latin typeface="Calibri"/>
              </a:rPr>
              <a:pPr algn="r">
                <a:defRPr/>
              </a:pPr>
              <a:t>6</a:t>
            </a:fld>
            <a:endParaRPr lang="en-US" sz="12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427295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7411" name="Slide Number Placeholder 3"/>
          <p:cNvSpPr txBox="1">
            <a:spLocks noGrp="1"/>
          </p:cNvSpPr>
          <p:nvPr/>
        </p:nvSpPr>
        <p:spPr bwMode="auto">
          <a:xfrm>
            <a:off x="3970939" y="8829676"/>
            <a:ext cx="3037840" cy="4651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438" tIns="45719" rIns="91438" bIns="45719" anchor="b"/>
          <a:lstStyle/>
          <a:p>
            <a:pPr algn="r">
              <a:defRPr/>
            </a:pPr>
            <a:fld id="{1C79BE3B-A50A-42B0-A039-E57AF2D91AA0}" type="slidenum">
              <a:rPr lang="en-US" sz="1200">
                <a:solidFill>
                  <a:prstClr val="black"/>
                </a:solidFill>
                <a:latin typeface="Calibri"/>
              </a:rPr>
              <a:pPr algn="r">
                <a:defRPr/>
              </a:pPr>
              <a:t>7</a:t>
            </a:fld>
            <a:endParaRPr lang="en-US" sz="12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137304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 useBgFill="1">
        <p:nvSpPr>
          <p:cNvPr id="5" name="Rounded Rectangle 12"/>
          <p:cNvSpPr/>
          <p:nvPr/>
        </p:nvSpPr>
        <p:spPr>
          <a:xfrm>
            <a:off x="65088" y="69850"/>
            <a:ext cx="9013825" cy="6691313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6"/>
          <p:cNvSpPr/>
          <p:nvPr/>
        </p:nvSpPr>
        <p:spPr>
          <a:xfrm>
            <a:off x="63500" y="1449388"/>
            <a:ext cx="9020175" cy="15271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3500" y="1397000"/>
            <a:ext cx="9020175" cy="12065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63500" y="2976563"/>
            <a:ext cx="9020175" cy="1111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A9BFAE-83D2-4797-B202-98CD23D2E321}" type="datetimeFigureOut">
              <a:rPr lang="en-US"/>
              <a:pPr>
                <a:defRPr/>
              </a:pPr>
              <a:t>7/15/2015</a:t>
            </a:fld>
            <a:endParaRPr lang="en-US" dirty="0"/>
          </a:p>
        </p:txBody>
      </p:sp>
      <p:sp>
        <p:nvSpPr>
          <p:cNvPr id="12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962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3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46050" y="6210300"/>
            <a:ext cx="457200" cy="457200"/>
          </a:xfrm>
        </p:spPr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9C84F70E-5089-4F04-971C-0AD295B5741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BCB049A-460C-4D0E-A8E7-7DB1493F61AE}" type="datetimeFigureOut">
              <a:rPr lang="en-US" smtClean="0"/>
              <a:pPr>
                <a:defRPr/>
              </a:pPr>
              <a:t>7/15/2015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58A245-F378-4DEE-9212-58DBC87F302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17630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F5DFCB9-7267-4D34-835B-30E4116EB83D}" type="datetimeFigureOut">
              <a:rPr lang="en-US" smtClean="0"/>
              <a:pPr>
                <a:defRPr/>
              </a:pPr>
              <a:t>7/15/2015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98DC60-A1F4-43A7-8085-D503AA201ED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7024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00200"/>
            <a:ext cx="3008313" cy="1162050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5259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819400"/>
            <a:ext cx="3008313" cy="33067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910C418-44B4-47E8-9C6A-94FD2C18E635}" type="datetimeFigureOut">
              <a:rPr lang="en-US" smtClean="0"/>
              <a:pPr>
                <a:defRPr/>
              </a:pPr>
              <a:t>7/15/2015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3638C4-8677-41C1-8BD0-6D14623E949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56332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676399"/>
            <a:ext cx="5486400" cy="30511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960F90F-E840-4ED3-B76B-4ABFCB33F87A}" type="datetimeFigureOut">
              <a:rPr lang="en-US" smtClean="0"/>
              <a:pPr>
                <a:defRPr/>
              </a:pPr>
              <a:t>7/15/2015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29CA7B-014D-44C6-82CF-9238C9B801E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8469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1618D95-3A17-47AC-B3D9-1FAF0408BC3A}" type="datetimeFigureOut">
              <a:rPr lang="en-US" smtClean="0"/>
              <a:pPr>
                <a:defRPr/>
              </a:pPr>
              <a:t>7/15/2015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040422-2F64-4D3E-A191-DFDDDAE460F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18541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676400"/>
            <a:ext cx="2057400" cy="4449763"/>
          </a:xfrm>
        </p:spPr>
        <p:txBody>
          <a:bodyPr vert="eaVert"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76400"/>
            <a:ext cx="6019800" cy="4449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C959D37-D750-4E32-A82C-362D1C12150E}" type="datetimeFigureOut">
              <a:rPr lang="en-US" smtClean="0"/>
              <a:pPr>
                <a:defRPr/>
              </a:pPr>
              <a:t>7/15/2015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A01AD0-A136-4BFF-A9C4-972E3FB3877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20558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 useBgFill="1">
        <p:nvSpPr>
          <p:cNvPr id="5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6"/>
          <p:cNvSpPr/>
          <p:nvPr/>
        </p:nvSpPr>
        <p:spPr>
          <a:xfrm flipV="1">
            <a:off x="69850" y="2376488"/>
            <a:ext cx="901382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7"/>
          <p:cNvSpPr/>
          <p:nvPr/>
        </p:nvSpPr>
        <p:spPr>
          <a:xfrm>
            <a:off x="69850" y="2341563"/>
            <a:ext cx="901382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Rectangle 8"/>
          <p:cNvSpPr/>
          <p:nvPr/>
        </p:nvSpPr>
        <p:spPr>
          <a:xfrm>
            <a:off x="68263" y="2468563"/>
            <a:ext cx="9015412" cy="4603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/>
          <a:lstStyle>
            <a:lvl1pPr algn="l">
              <a:buNone/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960EF1-2C67-4C2A-942E-6DC24938EFA9}" type="datetimeFigureOut">
              <a:rPr lang="en-US"/>
              <a:pPr>
                <a:defRPr/>
              </a:pPr>
              <a:t>7/15/2015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D7B4F3-136D-4449-9171-3ADE689AF33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 useBgFill="1">
        <p:nvSpPr>
          <p:cNvPr id="6" name="Rounded Rectangle 5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 useBgFill="1">
        <p:nvSpPr>
          <p:cNvPr id="8" name="Rounded Rectangle 8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 algn="l">
              <a:buNone/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57ABE7-BA1F-4F8E-8A57-C65B8DE99E08}" type="datetimeFigureOut">
              <a:rPr lang="en-US"/>
              <a:pPr>
                <a:defRPr/>
              </a:pPr>
              <a:t>7/15/2015</a:t>
            </a:fld>
            <a:endParaRPr lang="en-US" dirty="0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962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050" y="6210300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4E8E7C-6133-447D-BD58-9D33E627600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 useBgFill="1">
        <p:nvSpPr>
          <p:cNvPr id="6" name="Rounded Rectangle 5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10"/>
          <p:cNvSpPr/>
          <p:nvPr/>
        </p:nvSpPr>
        <p:spPr>
          <a:xfrm flipV="1">
            <a:off x="68263" y="4683125"/>
            <a:ext cx="900747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Rectangle 11"/>
          <p:cNvSpPr/>
          <p:nvPr/>
        </p:nvSpPr>
        <p:spPr>
          <a:xfrm>
            <a:off x="68263" y="4649788"/>
            <a:ext cx="900747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Rectangle 12"/>
          <p:cNvSpPr/>
          <p:nvPr/>
        </p:nvSpPr>
        <p:spPr>
          <a:xfrm>
            <a:off x="68263" y="4773613"/>
            <a:ext cx="9007475" cy="476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57226D-F93F-45AB-ACE4-C00289EF290D}" type="datetimeFigureOut">
              <a:rPr lang="en-US"/>
              <a:pPr>
                <a:defRPr/>
              </a:pPr>
              <a:t>7/15/2015</a:t>
            </a:fld>
            <a:endParaRPr lang="en-US" dirty="0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FFBAF8-81C2-45D5-98B1-D67C2A7C475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F96BA0A-BCD9-409A-B74E-2C76C2E693F1}" type="datetimeFigureOut">
              <a:rPr lang="en-US" smtClean="0"/>
              <a:pPr>
                <a:defRPr/>
              </a:pPr>
              <a:t>7/15/2015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AAF38C-DB19-4EDC-ABC3-25399035543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9260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78F546F-D3C2-4BBF-9B71-B6C9CF1E3FFF}" type="datetimeFigureOut">
              <a:rPr lang="en-US" smtClean="0"/>
              <a:pPr>
                <a:defRPr/>
              </a:pPr>
              <a:t>7/15/2015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B02FD6-AFA7-408B-B1B1-1E45315EC65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5518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E5B90DD-0FCB-43DC-B932-44C4887CA0B8}" type="datetimeFigureOut">
              <a:rPr lang="en-US" smtClean="0"/>
              <a:pPr>
                <a:defRPr/>
              </a:pPr>
              <a:t>7/15/2015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4E0AD8-4AD1-4AAF-80BB-3C2D5BE6417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66737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349576C-268D-476B-8282-4EFCEC3DA49B}" type="datetimeFigureOut">
              <a:rPr lang="en-US" smtClean="0"/>
              <a:pPr>
                <a:defRPr/>
              </a:pPr>
              <a:t>7/15/2015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51EB14-FFB2-4167-BA84-B2020903714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2107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39962"/>
            <a:ext cx="4040188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00200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239962"/>
            <a:ext cx="4041775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A1120F3-50CA-4725-BE21-8C63E3E3C4D3}" type="datetimeFigureOut">
              <a:rPr lang="en-US" smtClean="0"/>
              <a:pPr>
                <a:defRPr/>
              </a:pPr>
              <a:t>7/15/2015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422A57-66A7-42AB-B67A-8C6D165CE81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7704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Placeholder 21"/>
          <p:cNvSpPr>
            <a:spLocks noGrp="1"/>
          </p:cNvSpPr>
          <p:nvPr>
            <p:ph type="title"/>
          </p:nvPr>
        </p:nvSpPr>
        <p:spPr bwMode="auto">
          <a:xfrm>
            <a:off x="914400" y="27463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5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914400" y="144780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" name="Date Placeholder 4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E2F1EF8-B85D-41F1-892E-EDB770E4E6D2}" type="datetimeFigureOut">
              <a:rPr lang="en-US"/>
              <a:pPr>
                <a:defRPr/>
              </a:pPr>
              <a:t>7/15/2015</a:t>
            </a:fld>
            <a:endParaRPr lang="en-US" dirty="0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886200" cy="457200"/>
          </a:xfrm>
          <a:prstGeom prst="rect">
            <a:avLst/>
          </a:prstGeom>
        </p:spPr>
        <p:txBody>
          <a:bodyPr anchor="ctr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6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146050" y="6208713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102030CD-2A86-468B-ADA5-80134B531AA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9pPr>
    </p:titleStyle>
    <p:bodyStyle>
      <a:lvl1pPr marL="273050" indent="-273050" algn="l" rtl="0" eaLnBrk="0" fontAlgn="base" hangingPunct="0">
        <a:spcBef>
          <a:spcPts val="575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28600" algn="l" rtl="0" eaLnBrk="0" fontAlgn="base" hangingPunct="0">
        <a:spcBef>
          <a:spcPts val="375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ts val="375"/>
        </a:spcBef>
        <a:spcAft>
          <a:spcPct val="0"/>
        </a:spcAft>
        <a:buClr>
          <a:srgbClr val="E6B1AB"/>
        </a:buClr>
        <a:buSzPct val="8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ts val="375"/>
        </a:spcBef>
        <a:spcAft>
          <a:spcPct val="0"/>
        </a:spcAft>
        <a:buClr>
          <a:srgbClr val="A28E6A"/>
        </a:buClr>
        <a:buSzPct val="8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75"/>
        </a:spcBef>
        <a:spcAft>
          <a:spcPct val="0"/>
        </a:spcAft>
        <a:buClr>
          <a:srgbClr val="A28E6A"/>
        </a:buClr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400" y="-76200"/>
            <a:ext cx="9245600" cy="69342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E0D29241-E0C3-4D4C-A26A-6146B134CE7A}" type="datetimeFigureOut">
              <a:rPr lang="en-US" smtClean="0"/>
              <a:pPr>
                <a:defRPr/>
              </a:pPr>
              <a:t>7/15/2015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83666D1D-DC91-4487-A45E-50BAED05E380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grpSp>
        <p:nvGrpSpPr>
          <p:cNvPr id="8" name="Group 6"/>
          <p:cNvGrpSpPr>
            <a:grpSpLocks/>
          </p:cNvGrpSpPr>
          <p:nvPr userDrawn="1"/>
        </p:nvGrpSpPr>
        <p:grpSpPr bwMode="auto">
          <a:xfrm>
            <a:off x="0" y="6019800"/>
            <a:ext cx="7848600" cy="857250"/>
            <a:chOff x="0" y="3792"/>
            <a:chExt cx="4944" cy="540"/>
          </a:xfrm>
        </p:grpSpPr>
        <p:sp>
          <p:nvSpPr>
            <p:cNvPr id="9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grpSp>
          <p:nvGrpSpPr>
            <p:cNvPr id="10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8" cy="540"/>
              <a:chOff x="2486" y="3792"/>
              <a:chExt cx="2458" cy="540"/>
            </a:xfrm>
          </p:grpSpPr>
          <p:sp>
            <p:nvSpPr>
              <p:cNvPr id="12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6" cy="533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612" y="533"/>
                  </a:cxn>
                  <a:cxn ang="0">
                    <a:pos x="996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6" h="533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612" y="533"/>
                    </a:lnTo>
                    <a:lnTo>
                      <a:pt x="996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13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14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15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16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/>
              </a:p>
            </p:txBody>
          </p:sp>
        </p:grpSp>
        <p:sp>
          <p:nvSpPr>
            <p:cNvPr id="11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</p:grpSp>
      <p:grpSp>
        <p:nvGrpSpPr>
          <p:cNvPr id="17" name="Group 15"/>
          <p:cNvGrpSpPr>
            <a:grpSpLocks/>
          </p:cNvGrpSpPr>
          <p:nvPr userDrawn="1"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472772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3"/>
          <p:cNvSpPr>
            <a:spLocks noGrp="1"/>
          </p:cNvSpPr>
          <p:nvPr>
            <p:ph type="title" idx="4294967295"/>
          </p:nvPr>
        </p:nvSpPr>
        <p:spPr>
          <a:xfrm>
            <a:off x="457200" y="2743200"/>
            <a:ext cx="7772400" cy="1143000"/>
          </a:xfrm>
        </p:spPr>
        <p:txBody>
          <a:bodyPr bIns="91440" anchor="b">
            <a:normAutofit fontScale="90000"/>
          </a:bodyPr>
          <a:lstStyle/>
          <a:p>
            <a:pPr eaLnBrk="1" hangingPunct="1">
              <a:defRPr/>
            </a:pPr>
            <a:r>
              <a:rPr lang="en-US" sz="4800" dirty="0" smtClean="0">
                <a:solidFill>
                  <a:schemeClr val="tx1"/>
                </a:solidFill>
              </a:rPr>
              <a:t>Working with Data</a:t>
            </a:r>
            <a:br>
              <a:rPr lang="en-US" sz="4800" dirty="0" smtClean="0">
                <a:solidFill>
                  <a:schemeClr val="tx1"/>
                </a:solidFill>
              </a:rPr>
            </a:br>
            <a:r>
              <a:rPr lang="en-US" sz="4800" dirty="0" smtClean="0">
                <a:solidFill>
                  <a:schemeClr val="tx1"/>
                </a:solidFill>
              </a:rPr>
              <a:t>Part 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Title 2"/>
          <p:cNvSpPr>
            <a:spLocks noGrp="1"/>
          </p:cNvSpPr>
          <p:nvPr>
            <p:ph type="title" idx="4294967295"/>
          </p:nvPr>
        </p:nvSpPr>
        <p:spPr>
          <a:xfrm>
            <a:off x="76200" y="152400"/>
            <a:ext cx="7772400" cy="1143000"/>
          </a:xfrm>
        </p:spPr>
        <p:txBody>
          <a:bodyPr bIns="91440" anchor="b"/>
          <a:lstStyle/>
          <a:p>
            <a:pPr eaLnBrk="1" hangingPunct="1">
              <a:defRPr/>
            </a:pPr>
            <a:r>
              <a:rPr lang="en-US" dirty="0" smtClean="0"/>
              <a:t>Transforming Variables</a:t>
            </a:r>
          </a:p>
        </p:txBody>
      </p:sp>
      <p:sp>
        <p:nvSpPr>
          <p:cNvPr id="15363" name="Content Placeholder 3"/>
          <p:cNvSpPr>
            <a:spLocks noGrp="1"/>
          </p:cNvSpPr>
          <p:nvPr>
            <p:ph sz="quarter" idx="4294967295"/>
          </p:nvPr>
        </p:nvSpPr>
        <p:spPr>
          <a:xfrm>
            <a:off x="76200" y="1524000"/>
            <a:ext cx="8915400" cy="4495800"/>
          </a:xfrm>
        </p:spPr>
        <p:txBody>
          <a:bodyPr>
            <a:noAutofit/>
          </a:bodyPr>
          <a:lstStyle/>
          <a:p>
            <a:r>
              <a:rPr lang="en-US" sz="2800" dirty="0" smtClean="0"/>
              <a:t>Some of the variables in Equity are highly skewed.</a:t>
            </a:r>
          </a:p>
          <a:p>
            <a:r>
              <a:rPr lang="en-US" sz="2800" dirty="0" smtClean="0"/>
              <a:t>Transforming variables make it easier to see patterns in the </a:t>
            </a:r>
            <a:r>
              <a:rPr lang="en-US" sz="2800" dirty="0" smtClean="0"/>
              <a:t>data and some data mining modeling techniques perform better when data are not skewed.</a:t>
            </a:r>
            <a:endParaRPr lang="en-US" sz="2800" dirty="0" smtClean="0"/>
          </a:p>
          <a:p>
            <a:r>
              <a:rPr lang="en-US" sz="2800" dirty="0" smtClean="0"/>
              <a:t>A common approach is to use the Log function to transform skewed variables into variables that are more normally distributed.</a:t>
            </a:r>
          </a:p>
          <a:p>
            <a:r>
              <a:rPr lang="en-US" sz="2800" dirty="0" smtClean="0"/>
              <a:t>The new transformed variable, and not the original variable, could be used in any modeling effort.</a:t>
            </a:r>
          </a:p>
          <a:p>
            <a:r>
              <a:rPr lang="en-US" sz="2800" dirty="0" smtClean="0"/>
              <a:t>To complete this process perform the following steps.</a:t>
            </a:r>
          </a:p>
          <a:p>
            <a:pPr lvl="1"/>
            <a:endParaRPr lang="en-US" sz="2600" dirty="0" smtClean="0"/>
          </a:p>
        </p:txBody>
      </p:sp>
    </p:spTree>
    <p:extLst>
      <p:ext uri="{BB962C8B-B14F-4D97-AF65-F5344CB8AC3E}">
        <p14:creationId xmlns:p14="http://schemas.microsoft.com/office/powerpoint/2010/main" val="3309695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Title 2"/>
          <p:cNvSpPr>
            <a:spLocks noGrp="1"/>
          </p:cNvSpPr>
          <p:nvPr>
            <p:ph type="title" idx="4294967295"/>
          </p:nvPr>
        </p:nvSpPr>
        <p:spPr>
          <a:xfrm>
            <a:off x="76200" y="152400"/>
            <a:ext cx="7772400" cy="1143000"/>
          </a:xfrm>
        </p:spPr>
        <p:txBody>
          <a:bodyPr bIns="91440" anchor="b"/>
          <a:lstStyle/>
          <a:p>
            <a:pPr eaLnBrk="1" hangingPunct="1">
              <a:defRPr/>
            </a:pPr>
            <a:r>
              <a:rPr lang="en-US" dirty="0" smtClean="0"/>
              <a:t>Transforming Variables</a:t>
            </a:r>
          </a:p>
        </p:txBody>
      </p:sp>
      <p:sp>
        <p:nvSpPr>
          <p:cNvPr id="15363" name="Content Placeholder 3"/>
          <p:cNvSpPr>
            <a:spLocks noGrp="1"/>
          </p:cNvSpPr>
          <p:nvPr>
            <p:ph sz="quarter" idx="4294967295"/>
          </p:nvPr>
        </p:nvSpPr>
        <p:spPr>
          <a:xfrm>
            <a:off x="228600" y="1524000"/>
            <a:ext cx="8610600" cy="4495800"/>
          </a:xfrm>
        </p:spPr>
        <p:txBody>
          <a:bodyPr>
            <a:noAutofit/>
          </a:bodyPr>
          <a:lstStyle/>
          <a:p>
            <a:r>
              <a:rPr lang="en-US" sz="2800" dirty="0" smtClean="0"/>
              <a:t>Remember that the LOAN was highly skewed.</a:t>
            </a:r>
          </a:p>
          <a:p>
            <a:r>
              <a:rPr lang="en-US" sz="2800" dirty="0" smtClean="0"/>
              <a:t>To transform this variable, from the data table window, right click on the LOAN column heading and select New Formula Column &gt; Transform &gt; Log.</a:t>
            </a:r>
          </a:p>
          <a:p>
            <a:r>
              <a:rPr lang="en-US" sz="2800" dirty="0" smtClean="0"/>
              <a:t>A new column is created called Log[LOAN].</a:t>
            </a:r>
          </a:p>
          <a:p>
            <a:r>
              <a:rPr lang="en-US" sz="2800" dirty="0" smtClean="0"/>
              <a:t>Next choose Analyze &gt; Distribution and add LOAN and Log[LOAN] to Y, Columns and then OK.</a:t>
            </a:r>
          </a:p>
          <a:p>
            <a:r>
              <a:rPr lang="en-US" sz="2800" dirty="0" smtClean="0"/>
              <a:t>The graphs show that LOAN is highly skewed and Log[LOAN] is more normally distributed.</a:t>
            </a:r>
          </a:p>
          <a:p>
            <a:r>
              <a:rPr lang="en-US" sz="2800" dirty="0" smtClean="0"/>
              <a:t>Log[LOAN] can now be used instead of LOAN.</a:t>
            </a:r>
          </a:p>
          <a:p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4265621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Title 2"/>
          <p:cNvSpPr>
            <a:spLocks noGrp="1"/>
          </p:cNvSpPr>
          <p:nvPr>
            <p:ph type="title" idx="4294967295"/>
          </p:nvPr>
        </p:nvSpPr>
        <p:spPr>
          <a:xfrm>
            <a:off x="76200" y="152400"/>
            <a:ext cx="7772400" cy="1143000"/>
          </a:xfrm>
        </p:spPr>
        <p:txBody>
          <a:bodyPr bIns="91440" anchor="b"/>
          <a:lstStyle/>
          <a:p>
            <a:pPr eaLnBrk="1" hangingPunct="1">
              <a:defRPr/>
            </a:pPr>
            <a:r>
              <a:rPr lang="en-US" dirty="0" smtClean="0"/>
              <a:t>Binning Continuous Data</a:t>
            </a:r>
          </a:p>
        </p:txBody>
      </p:sp>
      <p:sp>
        <p:nvSpPr>
          <p:cNvPr id="15363" name="Content Placeholder 3"/>
          <p:cNvSpPr>
            <a:spLocks noGrp="1"/>
          </p:cNvSpPr>
          <p:nvPr>
            <p:ph sz="quarter" idx="4294967295"/>
          </p:nvPr>
        </p:nvSpPr>
        <p:spPr>
          <a:xfrm>
            <a:off x="228600" y="1524000"/>
            <a:ext cx="8915400" cy="4495800"/>
          </a:xfrm>
        </p:spPr>
        <p:txBody>
          <a:bodyPr>
            <a:noAutofit/>
          </a:bodyPr>
          <a:lstStyle/>
          <a:p>
            <a:r>
              <a:rPr lang="en-US" sz="2800" dirty="0" smtClean="0"/>
              <a:t>Binning is used when continuous variables have many missing and/or zero values.</a:t>
            </a:r>
          </a:p>
          <a:p>
            <a:r>
              <a:rPr lang="en-US" sz="2800" dirty="0" smtClean="0"/>
              <a:t>Select DEROG and DELINQ within Cols &gt; Column Viewer &gt; Show Summary and then for the same variables choose Analyze &gt; Distribution.</a:t>
            </a:r>
          </a:p>
          <a:p>
            <a:r>
              <a:rPr lang="en-US" sz="2800" dirty="0" smtClean="0"/>
              <a:t>See that DEROG has 708 missing cases and a significant number of 0 responses.</a:t>
            </a:r>
          </a:p>
          <a:p>
            <a:r>
              <a:rPr lang="en-US" sz="2800" dirty="0" smtClean="0"/>
              <a:t>See that DELINQ has 580 missing cases and a significant number of 0 responses.</a:t>
            </a:r>
          </a:p>
          <a:p>
            <a:r>
              <a:rPr lang="en-US" sz="2800" dirty="0" smtClean="0"/>
              <a:t>We can create a formula to bin the values into categories, with an extra category for missing values.</a:t>
            </a:r>
          </a:p>
        </p:txBody>
      </p:sp>
    </p:spTree>
    <p:extLst>
      <p:ext uri="{BB962C8B-B14F-4D97-AF65-F5344CB8AC3E}">
        <p14:creationId xmlns:p14="http://schemas.microsoft.com/office/powerpoint/2010/main" val="3809240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Title 2"/>
          <p:cNvSpPr>
            <a:spLocks noGrp="1"/>
          </p:cNvSpPr>
          <p:nvPr>
            <p:ph type="title" idx="4294967295"/>
          </p:nvPr>
        </p:nvSpPr>
        <p:spPr>
          <a:xfrm>
            <a:off x="76200" y="152400"/>
            <a:ext cx="7772400" cy="1143000"/>
          </a:xfrm>
        </p:spPr>
        <p:txBody>
          <a:bodyPr bIns="91440" anchor="b"/>
          <a:lstStyle/>
          <a:p>
            <a:pPr eaLnBrk="1" hangingPunct="1">
              <a:defRPr/>
            </a:pPr>
            <a:r>
              <a:rPr lang="en-US" dirty="0" smtClean="0"/>
              <a:t>Binning Continuous Data</a:t>
            </a:r>
          </a:p>
        </p:txBody>
      </p:sp>
      <p:sp>
        <p:nvSpPr>
          <p:cNvPr id="15363" name="Content Placeholder 3"/>
          <p:cNvSpPr>
            <a:spLocks noGrp="1"/>
          </p:cNvSpPr>
          <p:nvPr>
            <p:ph sz="quarter" idx="4294967295"/>
          </p:nvPr>
        </p:nvSpPr>
        <p:spPr>
          <a:xfrm>
            <a:off x="228600" y="1524000"/>
            <a:ext cx="8915400" cy="4495800"/>
          </a:xfrm>
        </p:spPr>
        <p:txBody>
          <a:bodyPr>
            <a:noAutofit/>
          </a:bodyPr>
          <a:lstStyle/>
          <a:p>
            <a:r>
              <a:rPr lang="en-US" sz="2800" dirty="0" smtClean="0"/>
              <a:t>We can create a new variable with three categories: None (0 responses), 1 or More, and Missing.</a:t>
            </a:r>
          </a:p>
          <a:p>
            <a:r>
              <a:rPr lang="en-US" sz="2800" dirty="0" smtClean="0"/>
              <a:t>To accomplish this for DEROG:</a:t>
            </a:r>
          </a:p>
          <a:p>
            <a:pPr lvl="1"/>
            <a:r>
              <a:rPr lang="en-US" sz="2600" dirty="0" smtClean="0"/>
              <a:t>Right click in a blank column heading in the data table and select New Column. Enter DEROG Binned as the Column </a:t>
            </a:r>
            <a:r>
              <a:rPr lang="en-US" sz="2600" dirty="0"/>
              <a:t>N</a:t>
            </a:r>
            <a:r>
              <a:rPr lang="en-US" sz="2600" dirty="0" smtClean="0"/>
              <a:t>ame and then OK.</a:t>
            </a:r>
          </a:p>
          <a:p>
            <a:pPr lvl="1"/>
            <a:r>
              <a:rPr lang="en-US" sz="2600" dirty="0" smtClean="0"/>
              <a:t>Right click on the variable name DEROG Binned in the data table and select Formula. </a:t>
            </a:r>
          </a:p>
          <a:p>
            <a:pPr lvl="1"/>
            <a:r>
              <a:rPr lang="en-US" sz="2600" dirty="0" smtClean="0"/>
              <a:t>Select DEROG from the Table Columns list and from the Functions list select Conditional </a:t>
            </a:r>
            <a:r>
              <a:rPr lang="en-US" sz="2600" dirty="0" smtClean="0"/>
              <a:t>and </a:t>
            </a:r>
            <a:r>
              <a:rPr lang="en-US" sz="2600" dirty="0" smtClean="0"/>
              <a:t>If.</a:t>
            </a:r>
            <a:r>
              <a:rPr lang="en-US" sz="2600" dirty="0"/>
              <a:t> </a:t>
            </a:r>
            <a:endParaRPr lang="en-US" sz="2600" dirty="0" smtClean="0"/>
          </a:p>
          <a:p>
            <a:pPr lvl="1"/>
            <a:r>
              <a:rPr lang="en-US" sz="2600" dirty="0" smtClean="0"/>
              <a:t>Click on DEROG in the If statement formula and from </a:t>
            </a:r>
            <a:r>
              <a:rPr lang="en-US" sz="2600" dirty="0"/>
              <a:t>the Functions list select Comparison and a &lt;= b</a:t>
            </a:r>
            <a:r>
              <a:rPr lang="en-US" sz="26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66861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Title 2"/>
          <p:cNvSpPr>
            <a:spLocks noGrp="1"/>
          </p:cNvSpPr>
          <p:nvPr>
            <p:ph type="title" idx="4294967295"/>
          </p:nvPr>
        </p:nvSpPr>
        <p:spPr>
          <a:xfrm>
            <a:off x="76200" y="152400"/>
            <a:ext cx="7772400" cy="1143000"/>
          </a:xfrm>
        </p:spPr>
        <p:txBody>
          <a:bodyPr bIns="91440" anchor="b"/>
          <a:lstStyle/>
          <a:p>
            <a:pPr eaLnBrk="1" hangingPunct="1">
              <a:defRPr/>
            </a:pPr>
            <a:r>
              <a:rPr lang="en-US" dirty="0" smtClean="0"/>
              <a:t>Binning Continuous Data</a:t>
            </a:r>
          </a:p>
        </p:txBody>
      </p:sp>
      <p:sp>
        <p:nvSpPr>
          <p:cNvPr id="15363" name="Content Placeholder 3"/>
          <p:cNvSpPr>
            <a:spLocks noGrp="1"/>
          </p:cNvSpPr>
          <p:nvPr>
            <p:ph sz="quarter" idx="4294967295"/>
          </p:nvPr>
        </p:nvSpPr>
        <p:spPr>
          <a:xfrm>
            <a:off x="228600" y="1524000"/>
            <a:ext cx="8915400" cy="4495800"/>
          </a:xfrm>
        </p:spPr>
        <p:txBody>
          <a:bodyPr>
            <a:noAutofit/>
          </a:bodyPr>
          <a:lstStyle/>
          <a:p>
            <a:r>
              <a:rPr lang="en-US" sz="2800" dirty="0" smtClean="0"/>
              <a:t>DEROG Binning Example Continued</a:t>
            </a:r>
          </a:p>
          <a:p>
            <a:pPr lvl="1"/>
            <a:r>
              <a:rPr lang="en-US" sz="2400" dirty="0" smtClean="0"/>
              <a:t>Type </a:t>
            </a:r>
            <a:r>
              <a:rPr lang="en-US" sz="2400" dirty="0"/>
              <a:t>0 in the highlighted box and “None” in the then clause box and then Enter</a:t>
            </a:r>
            <a:r>
              <a:rPr lang="en-US" sz="2400" dirty="0" smtClean="0"/>
              <a:t>. (Make sure you use the quotes.)</a:t>
            </a:r>
            <a:endParaRPr lang="en-US" sz="2400" dirty="0"/>
          </a:p>
          <a:p>
            <a:pPr lvl="1"/>
            <a:r>
              <a:rPr lang="en-US" sz="2400" dirty="0"/>
              <a:t>With “None” highlighted hit the ^ symbol 4 times. You must use the symbol in the window and not shift 6.</a:t>
            </a:r>
          </a:p>
          <a:p>
            <a:pPr lvl="1"/>
            <a:r>
              <a:rPr lang="en-US" sz="2400" dirty="0" smtClean="0"/>
              <a:t>Click on the first new expr argument and select DEROG and </a:t>
            </a:r>
            <a:r>
              <a:rPr lang="en-US" sz="2400" dirty="0"/>
              <a:t>from the Functions list select Comparison and a &gt;</a:t>
            </a:r>
            <a:r>
              <a:rPr lang="en-US" sz="2400" dirty="0" smtClean="0"/>
              <a:t> </a:t>
            </a:r>
            <a:r>
              <a:rPr lang="en-US" sz="2400" dirty="0"/>
              <a:t>b.</a:t>
            </a:r>
          </a:p>
          <a:p>
            <a:pPr lvl="1"/>
            <a:r>
              <a:rPr lang="en-US" sz="2400" dirty="0"/>
              <a:t>Type 0 in the highlighted box and </a:t>
            </a:r>
            <a:r>
              <a:rPr lang="en-US" sz="2400" dirty="0" smtClean="0"/>
              <a:t>“1 or More” </a:t>
            </a:r>
            <a:r>
              <a:rPr lang="en-US" sz="2400" dirty="0"/>
              <a:t>in the then clause box and then Enter.</a:t>
            </a:r>
          </a:p>
          <a:p>
            <a:pPr lvl="1"/>
            <a:r>
              <a:rPr lang="en-US" sz="2400" dirty="0" smtClean="0"/>
              <a:t>Click on the second new expr argument and select DEROG and from the Functions list select Comparison and Is Missing.</a:t>
            </a:r>
          </a:p>
        </p:txBody>
      </p:sp>
    </p:spTree>
    <p:extLst>
      <p:ext uri="{BB962C8B-B14F-4D97-AF65-F5344CB8AC3E}">
        <p14:creationId xmlns:p14="http://schemas.microsoft.com/office/powerpoint/2010/main" val="3678385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Title 2"/>
          <p:cNvSpPr>
            <a:spLocks noGrp="1"/>
          </p:cNvSpPr>
          <p:nvPr>
            <p:ph type="title" idx="4294967295"/>
          </p:nvPr>
        </p:nvSpPr>
        <p:spPr>
          <a:xfrm>
            <a:off x="76200" y="152400"/>
            <a:ext cx="7772400" cy="1143000"/>
          </a:xfrm>
        </p:spPr>
        <p:txBody>
          <a:bodyPr bIns="91440" anchor="b"/>
          <a:lstStyle/>
          <a:p>
            <a:pPr eaLnBrk="1" hangingPunct="1">
              <a:defRPr/>
            </a:pPr>
            <a:r>
              <a:rPr lang="en-US" dirty="0" smtClean="0"/>
              <a:t>Binning Continuous Data</a:t>
            </a:r>
          </a:p>
        </p:txBody>
      </p:sp>
      <p:sp>
        <p:nvSpPr>
          <p:cNvPr id="15363" name="Content Placeholder 3"/>
          <p:cNvSpPr>
            <a:spLocks noGrp="1"/>
          </p:cNvSpPr>
          <p:nvPr>
            <p:ph sz="quarter" idx="4294967295"/>
          </p:nvPr>
        </p:nvSpPr>
        <p:spPr>
          <a:xfrm>
            <a:off x="228600" y="1524000"/>
            <a:ext cx="8915400" cy="4495800"/>
          </a:xfrm>
        </p:spPr>
        <p:txBody>
          <a:bodyPr>
            <a:noAutofit/>
          </a:bodyPr>
          <a:lstStyle/>
          <a:p>
            <a:r>
              <a:rPr lang="en-US" sz="2800" dirty="0" smtClean="0"/>
              <a:t>DEROG Binning Example Continued</a:t>
            </a:r>
          </a:p>
          <a:p>
            <a:pPr lvl="1"/>
            <a:r>
              <a:rPr lang="en-US" sz="2400" dirty="0" smtClean="0"/>
              <a:t>Type “Missing in the then clause box and then Enter.</a:t>
            </a:r>
          </a:p>
          <a:p>
            <a:pPr lvl="1"/>
            <a:r>
              <a:rPr lang="en-US" sz="2400" dirty="0" smtClean="0"/>
              <a:t>Click on else clause at the end of the formula and hit delete.</a:t>
            </a:r>
          </a:p>
          <a:p>
            <a:pPr lvl="1"/>
            <a:r>
              <a:rPr lang="en-US" sz="2400" dirty="0" smtClean="0"/>
              <a:t>Click Apply to view the results in the data table and then OK to accept.</a:t>
            </a:r>
          </a:p>
          <a:p>
            <a:pPr lvl="1"/>
            <a:r>
              <a:rPr lang="en-US" sz="2400" dirty="0" smtClean="0"/>
              <a:t>Notice that if DEROG was 0, then DEROG Binned is None; if DEROG was any number greater than 0, then DEROG Binned is 1 or More; and if DEROG was blank, then DEROG Binned is Missing.</a:t>
            </a:r>
          </a:p>
          <a:p>
            <a:pPr lvl="1"/>
            <a:r>
              <a:rPr lang="en-US" sz="2400" dirty="0" smtClean="0"/>
              <a:t>DEROG Binned can now be used to build a model.</a:t>
            </a:r>
          </a:p>
        </p:txBody>
      </p:sp>
    </p:spTree>
    <p:extLst>
      <p:ext uri="{BB962C8B-B14F-4D97-AF65-F5344CB8AC3E}">
        <p14:creationId xmlns:p14="http://schemas.microsoft.com/office/powerpoint/2010/main" val="1243161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5_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5_Equity">
      <a:majorFont>
        <a:latin typeface=""/>
        <a:ea typeface=""/>
        <a:cs typeface=""/>
      </a:majorFont>
      <a:minorFont>
        <a:latin typeface="Franklin Gothic Book"/>
        <a:ea typeface=""/>
        <a:cs typeface="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Villanov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31124</TotalTime>
  <Words>612</Words>
  <Application>Microsoft Office PowerPoint</Application>
  <PresentationFormat>On-screen Show (4:3)</PresentationFormat>
  <Paragraphs>48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Franklin Gothic Book</vt:lpstr>
      <vt:lpstr>Wingdings 2</vt:lpstr>
      <vt:lpstr>5_Equity</vt:lpstr>
      <vt:lpstr>Villanova</vt:lpstr>
      <vt:lpstr>Working with Data Part 7</vt:lpstr>
      <vt:lpstr>Transforming Variables</vt:lpstr>
      <vt:lpstr>Transforming Variables</vt:lpstr>
      <vt:lpstr>Binning Continuous Data</vt:lpstr>
      <vt:lpstr>Binning Continuous Data</vt:lpstr>
      <vt:lpstr>Binning Continuous Data</vt:lpstr>
      <vt:lpstr>Binning Continuous Data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7 – Classification and Regression Trees</dc:title>
  <dc:subject>Data Mining for Business Intelligence</dc:subject>
  <dc:creator>Shmueli &amp; Bruce</dc:creator>
  <cp:lastModifiedBy>Robert Nydick</cp:lastModifiedBy>
  <cp:revision>180</cp:revision>
  <cp:lastPrinted>2015-07-15T05:16:08Z</cp:lastPrinted>
  <dcterms:created xsi:type="dcterms:W3CDTF">2008-12-06T13:38:17Z</dcterms:created>
  <dcterms:modified xsi:type="dcterms:W3CDTF">2015-07-15T06:34:05Z</dcterms:modified>
</cp:coreProperties>
</file>